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media/audio1.bin" ContentType="audio/unknown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9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DDF14-B43A-2647-B5E8-E1BB8B43C29B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6CF03-3CA6-4A41-96B9-12513AACC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6CF03-3CA6-4A41-96B9-12513AACCA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30C9-02CF-694D-AE73-083C112251C4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77D3-C061-684E-953F-1CBFBC7DF5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30C9-02CF-694D-AE73-083C112251C4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77D3-C061-684E-953F-1CBFBC7D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30C9-02CF-694D-AE73-083C112251C4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77D3-C061-684E-953F-1CBFBC7D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30C9-02CF-694D-AE73-083C112251C4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77D3-C061-684E-953F-1CBFBC7D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30C9-02CF-694D-AE73-083C112251C4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77D3-C061-684E-953F-1CBFBC7D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30C9-02CF-694D-AE73-083C112251C4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77D3-C061-684E-953F-1CBFBC7D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30C9-02CF-694D-AE73-083C112251C4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77D3-C061-684E-953F-1CBFBC7D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30C9-02CF-694D-AE73-083C112251C4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77D3-C061-684E-953F-1CBFBC7D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30C9-02CF-694D-AE73-083C112251C4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77D3-C061-684E-953F-1CBFBC7D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30C9-02CF-694D-AE73-083C112251C4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77D3-C061-684E-953F-1CBFBC7D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30C9-02CF-694D-AE73-083C112251C4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77D3-C061-684E-953F-1CBFBC7D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30C9-02CF-694D-AE73-083C112251C4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77D3-C061-684E-953F-1CBFBC7D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64E330C9-02CF-694D-AE73-083C112251C4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A3ED77D3-C061-684E-953F-1CBFBC7D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9.xml"/><Relationship Id="rId20" Type="http://schemas.openxmlformats.org/officeDocument/2006/relationships/slide" Target="slide20.xml"/><Relationship Id="rId21" Type="http://schemas.openxmlformats.org/officeDocument/2006/relationships/slide" Target="slide21.xml"/><Relationship Id="rId22" Type="http://schemas.openxmlformats.org/officeDocument/2006/relationships/slide" Target="slide22.xml"/><Relationship Id="rId23" Type="http://schemas.openxmlformats.org/officeDocument/2006/relationships/slide" Target="slide23.xml"/><Relationship Id="rId24" Type="http://schemas.openxmlformats.org/officeDocument/2006/relationships/slide" Target="slide24.xml"/><Relationship Id="rId25" Type="http://schemas.openxmlformats.org/officeDocument/2006/relationships/slide" Target="slide25.xml"/><Relationship Id="rId26" Type="http://schemas.openxmlformats.org/officeDocument/2006/relationships/slide" Target="slide26.xml"/><Relationship Id="rId27" Type="http://schemas.openxmlformats.org/officeDocument/2006/relationships/slide" Target="slide27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1" Type="http://schemas.openxmlformats.org/officeDocument/2006/relationships/slide" Target="slide11.xml"/><Relationship Id="rId12" Type="http://schemas.openxmlformats.org/officeDocument/2006/relationships/slide" Target="slide12.xml"/><Relationship Id="rId13" Type="http://schemas.openxmlformats.org/officeDocument/2006/relationships/slide" Target="slide13.xml"/><Relationship Id="rId14" Type="http://schemas.openxmlformats.org/officeDocument/2006/relationships/slide" Target="slide14.xml"/><Relationship Id="rId15" Type="http://schemas.openxmlformats.org/officeDocument/2006/relationships/slide" Target="slide15.xml"/><Relationship Id="rId16" Type="http://schemas.openxmlformats.org/officeDocument/2006/relationships/slide" Target="slide16.xml"/><Relationship Id="rId17" Type="http://schemas.openxmlformats.org/officeDocument/2006/relationships/slide" Target="slide17.xml"/><Relationship Id="rId18" Type="http://schemas.openxmlformats.org/officeDocument/2006/relationships/slide" Target="slide18.xml"/><Relationship Id="rId19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5.xml"/><Relationship Id="rId6" Type="http://schemas.openxmlformats.org/officeDocument/2006/relationships/slide" Target="slide6.xml"/><Relationship Id="rId7" Type="http://schemas.openxmlformats.org/officeDocument/2006/relationships/slide" Target="slide7.xml"/><Relationship Id="rId8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 1 Review Jeopardy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0465" y="6241607"/>
            <a:ext cx="8052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Focus on Rounding, Addition, Subtraction, Multiplication, and Division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5502" y="17888"/>
            <a:ext cx="8709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300 – Addition &amp; Subtraction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1544" y="941218"/>
            <a:ext cx="90724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Mike used 173 pieces of paper. </a:t>
            </a:r>
            <a:r>
              <a:rPr lang="en-US" sz="5000" b="1" dirty="0" err="1" smtClean="0">
                <a:solidFill>
                  <a:schemeClr val="bg1"/>
                </a:solidFill>
              </a:rPr>
              <a:t>Kiyah</a:t>
            </a:r>
            <a:r>
              <a:rPr lang="en-US" sz="5000" b="1" dirty="0" smtClean="0">
                <a:solidFill>
                  <a:schemeClr val="bg1"/>
                </a:solidFill>
              </a:rPr>
              <a:t> only used 128 pieces of paper. How </a:t>
            </a:r>
            <a:r>
              <a:rPr lang="en-US" sz="5000" b="1" dirty="0" smtClean="0">
                <a:solidFill>
                  <a:schemeClr val="bg1"/>
                </a:solidFill>
              </a:rPr>
              <a:t>much more </a:t>
            </a:r>
            <a:r>
              <a:rPr lang="en-US" sz="5000" b="1" dirty="0" smtClean="0">
                <a:solidFill>
                  <a:schemeClr val="bg1"/>
                </a:solidFill>
              </a:rPr>
              <a:t>paper did Mike use than </a:t>
            </a:r>
            <a:r>
              <a:rPr lang="en-US" sz="5000" b="1" dirty="0" err="1" smtClean="0">
                <a:solidFill>
                  <a:schemeClr val="bg1"/>
                </a:solidFill>
              </a:rPr>
              <a:t>Kiyah</a:t>
            </a:r>
            <a:r>
              <a:rPr lang="en-US" sz="5000" b="1" dirty="0" smtClean="0">
                <a:solidFill>
                  <a:schemeClr val="bg1"/>
                </a:solidFill>
              </a:rPr>
              <a:t>? 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1768" y="4363721"/>
            <a:ext cx="652612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4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2000" b="1" dirty="0" smtClean="0">
                <a:latin typeface="Copperplate Gothic Bold"/>
                <a:cs typeface="Copperplate Gothic Bold"/>
              </a:rPr>
              <a:t>173 – 128 = </a:t>
            </a:r>
            <a:r>
              <a:rPr lang="en-US" sz="4000" b="1" dirty="0" smtClean="0">
                <a:latin typeface="Copperplate Gothic Bold"/>
                <a:cs typeface="Copperplate Gothic Bold"/>
              </a:rPr>
              <a:t>45</a:t>
            </a:r>
            <a:r>
              <a:rPr lang="en-US" sz="2000" b="1" dirty="0" smtClean="0">
                <a:latin typeface="Copperplate Gothic Bold"/>
                <a:cs typeface="Copperplate Gothic Bold"/>
              </a:rPr>
              <a:t> pieces of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2679" y="17888"/>
            <a:ext cx="8755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400 – Addition &amp; Subtraction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1544" y="1162752"/>
            <a:ext cx="9072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681 + 321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499" y="5045870"/>
            <a:ext cx="7565781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681 + 321 = 1,002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660" y="17888"/>
            <a:ext cx="8711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500 – Addition &amp; Subtraction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136079" y="5883039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9021" y="1162752"/>
            <a:ext cx="9072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230 = ____ + 160</a:t>
            </a:r>
          </a:p>
          <a:p>
            <a:pPr algn="ctr"/>
            <a:endParaRPr lang="en-US" sz="35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500" b="1" dirty="0" smtClean="0">
                <a:solidFill>
                  <a:schemeClr val="bg1"/>
                </a:solidFill>
              </a:rPr>
              <a:t>Find the missing number.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8894" y="4767007"/>
            <a:ext cx="629876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4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4000" dirty="0" smtClean="0"/>
              <a:t>230 – 160 = 70</a:t>
            </a:r>
            <a:endParaRPr lang="en-US" sz="4000" b="1" dirty="0" smtClean="0"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021" y="0"/>
            <a:ext cx="5955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Multiplication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9021" y="1162752"/>
            <a:ext cx="9072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Solve the following multiplication facts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5500" y="2793968"/>
            <a:ext cx="7641179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2×4=?		5×7=?   10×6=?</a:t>
            </a:r>
            <a:endParaRPr lang="en-US" sz="6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37481" y="5123570"/>
            <a:ext cx="4803031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8, 35, 60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2086" y="17888"/>
            <a:ext cx="60560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Multiplication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021" y="1162752"/>
            <a:ext cx="9072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</a:rPr>
              <a:t>Show one strategy to solve the following multiplication sentence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6946" y="5123570"/>
            <a:ext cx="5081691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2000" b="1" dirty="0" smtClean="0">
                <a:latin typeface="Copperplate Gothic Bold"/>
                <a:cs typeface="Copperplate Gothic Bold"/>
              </a:rPr>
              <a:t>Array, Repeated Addition, Area model, Number Line, or Picture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5500" y="2793968"/>
            <a:ext cx="7641179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 × 6 = 24</a:t>
            </a:r>
            <a:endParaRPr lang="en-US" sz="6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9043" y="17888"/>
            <a:ext cx="60499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Multiplication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021" y="1162752"/>
            <a:ext cx="90724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What are two multiplication sentences that have a product of 20?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9621" y="5123570"/>
            <a:ext cx="5081691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5×4 and 10×2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51867" y="17888"/>
            <a:ext cx="6095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Multiplication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021" y="1162752"/>
            <a:ext cx="9072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Find the missing number in the multiplication sentences.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61761" y="5214514"/>
            <a:ext cx="5081691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4 and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5500" y="2793968"/>
            <a:ext cx="7641179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 × __ = 28</a:t>
            </a:r>
          </a:p>
          <a:p>
            <a:pPr algn="ctr"/>
            <a:r>
              <a:rPr lang="en-US" sz="6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__ × 9 = 18</a:t>
            </a:r>
            <a:endParaRPr lang="en-US" sz="6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9888" y="17888"/>
            <a:ext cx="6051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Multiplication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021" y="1162752"/>
            <a:ext cx="9072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Write a fact family using the following numbers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1295" y="5123570"/>
            <a:ext cx="5081691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2000" b="1" dirty="0" smtClean="0">
                <a:latin typeface="Copperplate Gothic Bold"/>
                <a:cs typeface="Copperplate Gothic Bold"/>
              </a:rPr>
              <a:t>3×5=15, 5×3=15, 15÷3=5, 15÷5=3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5500" y="2793968"/>
            <a:ext cx="7641179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3, 5, 15</a:t>
            </a:r>
            <a:endParaRPr lang="en-US" sz="6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021" y="0"/>
            <a:ext cx="4163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Division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021" y="1162752"/>
            <a:ext cx="9072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Solve the following </a:t>
            </a:r>
          </a:p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division facts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59187" y="5039274"/>
            <a:ext cx="3469709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6, 2, 8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5500" y="2793968"/>
            <a:ext cx="7641179" cy="9387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30÷5=?   16÷8=?   80÷10=?</a:t>
            </a:r>
            <a:endParaRPr lang="en-US" sz="5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50213" y="0"/>
            <a:ext cx="4263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Division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9021" y="1162752"/>
            <a:ext cx="9072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Show one strategy to solve the following division sentence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7791" y="5123570"/>
            <a:ext cx="7444911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2000" b="1" dirty="0" smtClean="0">
                <a:latin typeface="Copperplate Gothic Bold"/>
                <a:cs typeface="Copperplate Gothic Bold"/>
              </a:rPr>
              <a:t>Repeated Subtraction, number line, </a:t>
            </a:r>
          </a:p>
          <a:p>
            <a:pPr algn="ctr"/>
            <a:r>
              <a:rPr lang="en-US" sz="2000" b="1" dirty="0" smtClean="0">
                <a:latin typeface="Copperplate Gothic Bold"/>
                <a:cs typeface="Copperplate Gothic Bold"/>
              </a:rPr>
              <a:t>or Sharing Model,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5500" y="2793968"/>
            <a:ext cx="7641179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21 ÷ 3 = 7</a:t>
            </a:r>
            <a:endParaRPr lang="en-US" sz="6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hlinkClick r:id="rId3" action="ppaction://hlinksldjump" highlightClick="1"/>
          </p:cNvPr>
          <p:cNvSpPr/>
          <p:nvPr/>
        </p:nvSpPr>
        <p:spPr>
          <a:xfrm>
            <a:off x="294109" y="752836"/>
            <a:ext cx="1530220" cy="1053902"/>
          </a:xfrm>
          <a:prstGeom prst="roundRect">
            <a:avLst/>
          </a:prstGeom>
          <a:solidFill>
            <a:srgbClr val="FF0000">
              <a:alpha val="78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 smtClean="0">
                <a:latin typeface="Rockwell Extra Bold"/>
                <a:cs typeface="Rockwell Extra Bold"/>
              </a:rPr>
              <a:t>100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3" name="Rounded Rectangle 2">
            <a:hlinkClick r:id="rId4" action="ppaction://hlinksldjump" highlightClick="1"/>
          </p:cNvPr>
          <p:cNvSpPr/>
          <p:nvPr/>
        </p:nvSpPr>
        <p:spPr>
          <a:xfrm>
            <a:off x="294109" y="1959138"/>
            <a:ext cx="1530220" cy="1053902"/>
          </a:xfrm>
          <a:prstGeom prst="roundRect">
            <a:avLst/>
          </a:prstGeom>
          <a:solidFill>
            <a:srgbClr val="FF0000">
              <a:alpha val="78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2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4" name="Rounded Rectangle 3">
            <a:hlinkClick r:id="rId5" action="ppaction://hlinksldjump" highlightClick="1"/>
          </p:cNvPr>
          <p:cNvSpPr/>
          <p:nvPr/>
        </p:nvSpPr>
        <p:spPr>
          <a:xfrm>
            <a:off x="294109" y="3165440"/>
            <a:ext cx="1530220" cy="1053902"/>
          </a:xfrm>
          <a:prstGeom prst="roundRect">
            <a:avLst/>
          </a:prstGeom>
          <a:solidFill>
            <a:srgbClr val="FF0000">
              <a:alpha val="78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3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5" name="Rounded Rectangle 4">
            <a:hlinkClick r:id="rId6" action="ppaction://hlinksldjump" highlightClick="1"/>
          </p:cNvPr>
          <p:cNvSpPr/>
          <p:nvPr/>
        </p:nvSpPr>
        <p:spPr>
          <a:xfrm>
            <a:off x="294109" y="4382682"/>
            <a:ext cx="1530220" cy="1053902"/>
          </a:xfrm>
          <a:prstGeom prst="roundRect">
            <a:avLst/>
          </a:prstGeom>
          <a:solidFill>
            <a:srgbClr val="FF0000">
              <a:alpha val="78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4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6" name="Rounded Rectangle 5">
            <a:hlinkClick r:id="rId7" action="ppaction://hlinksldjump" highlightClick="1"/>
          </p:cNvPr>
          <p:cNvSpPr/>
          <p:nvPr/>
        </p:nvSpPr>
        <p:spPr>
          <a:xfrm>
            <a:off x="294109" y="5606872"/>
            <a:ext cx="1530220" cy="1053902"/>
          </a:xfrm>
          <a:prstGeom prst="roundRect">
            <a:avLst/>
          </a:prstGeom>
          <a:solidFill>
            <a:srgbClr val="FF0000">
              <a:alpha val="78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5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8" name="Rounded Rectangle 7">
            <a:hlinkClick r:id="rId8" action="ppaction://hlinksldjump"/>
          </p:cNvPr>
          <p:cNvSpPr/>
          <p:nvPr/>
        </p:nvSpPr>
        <p:spPr>
          <a:xfrm>
            <a:off x="2030387" y="752836"/>
            <a:ext cx="1530220" cy="1053902"/>
          </a:xfrm>
          <a:prstGeom prst="round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 smtClean="0">
                <a:latin typeface="Rockwell Extra Bold"/>
                <a:cs typeface="Rockwell Extra Bold"/>
              </a:rPr>
              <a:t>100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9" name="Rounded Rectangle 8">
            <a:hlinkClick r:id="rId9" action="ppaction://hlinksldjump" highlightClick="1"/>
          </p:cNvPr>
          <p:cNvSpPr/>
          <p:nvPr/>
        </p:nvSpPr>
        <p:spPr>
          <a:xfrm>
            <a:off x="2030387" y="1959138"/>
            <a:ext cx="1530220" cy="1053902"/>
          </a:xfrm>
          <a:prstGeom prst="round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2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10" name="Rounded Rectangle 9">
            <a:hlinkClick r:id="rId10" action="ppaction://hlinksldjump" highlightClick="1"/>
          </p:cNvPr>
          <p:cNvSpPr/>
          <p:nvPr/>
        </p:nvSpPr>
        <p:spPr>
          <a:xfrm>
            <a:off x="2030387" y="3165440"/>
            <a:ext cx="1530220" cy="1053902"/>
          </a:xfrm>
          <a:prstGeom prst="round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3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11" name="Rounded Rectangle 10">
            <a:hlinkClick r:id="rId11" action="ppaction://hlinksldjump"/>
          </p:cNvPr>
          <p:cNvSpPr/>
          <p:nvPr/>
        </p:nvSpPr>
        <p:spPr>
          <a:xfrm>
            <a:off x="2030387" y="4382682"/>
            <a:ext cx="1530220" cy="1053902"/>
          </a:xfrm>
          <a:prstGeom prst="round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4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12" name="Rounded Rectangle 11">
            <a:hlinkClick r:id="rId12" action="ppaction://hlinksldjump" highlightClick="1"/>
          </p:cNvPr>
          <p:cNvSpPr/>
          <p:nvPr/>
        </p:nvSpPr>
        <p:spPr>
          <a:xfrm>
            <a:off x="2030387" y="5606872"/>
            <a:ext cx="1530220" cy="1053902"/>
          </a:xfrm>
          <a:prstGeom prst="round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5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13" name="Rounded Rectangle 12">
            <a:hlinkClick r:id="rId13" action="ppaction://hlinksldjump" highlightClick="1"/>
          </p:cNvPr>
          <p:cNvSpPr/>
          <p:nvPr/>
        </p:nvSpPr>
        <p:spPr>
          <a:xfrm>
            <a:off x="3808998" y="752836"/>
            <a:ext cx="1530220" cy="1053902"/>
          </a:xfrm>
          <a:prstGeom prst="roundRect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 smtClean="0">
                <a:latin typeface="Rockwell Extra Bold"/>
                <a:cs typeface="Rockwell Extra Bold"/>
              </a:rPr>
              <a:t>100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14" name="Rounded Rectangle 13">
            <a:hlinkClick r:id="rId14" action="ppaction://hlinksldjump" highlightClick="1"/>
          </p:cNvPr>
          <p:cNvSpPr/>
          <p:nvPr/>
        </p:nvSpPr>
        <p:spPr>
          <a:xfrm>
            <a:off x="3808998" y="1959138"/>
            <a:ext cx="1530220" cy="1053902"/>
          </a:xfrm>
          <a:prstGeom prst="roundRect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2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15" name="Rounded Rectangle 14">
            <a:hlinkClick r:id="rId15" action="ppaction://hlinksldjump" highlightClick="1"/>
          </p:cNvPr>
          <p:cNvSpPr/>
          <p:nvPr/>
        </p:nvSpPr>
        <p:spPr>
          <a:xfrm>
            <a:off x="3808998" y="3165440"/>
            <a:ext cx="1530220" cy="1053902"/>
          </a:xfrm>
          <a:prstGeom prst="roundRect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3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16" name="Rounded Rectangle 15">
            <a:hlinkClick r:id="rId16" action="ppaction://hlinksldjump" highlightClick="1"/>
          </p:cNvPr>
          <p:cNvSpPr/>
          <p:nvPr/>
        </p:nvSpPr>
        <p:spPr>
          <a:xfrm>
            <a:off x="3808998" y="4382682"/>
            <a:ext cx="1530220" cy="1053902"/>
          </a:xfrm>
          <a:prstGeom prst="roundRect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4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17" name="Rounded Rectangle 16">
            <a:hlinkClick r:id="rId17" action="ppaction://hlinksldjump" highlightClick="1"/>
          </p:cNvPr>
          <p:cNvSpPr/>
          <p:nvPr/>
        </p:nvSpPr>
        <p:spPr>
          <a:xfrm>
            <a:off x="3808998" y="5606872"/>
            <a:ext cx="1530220" cy="1053902"/>
          </a:xfrm>
          <a:prstGeom prst="roundRect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5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18" name="Rounded Rectangle 17">
            <a:hlinkClick r:id="rId18" action="ppaction://hlinksldjump" highlightClick="1"/>
          </p:cNvPr>
          <p:cNvSpPr/>
          <p:nvPr/>
        </p:nvSpPr>
        <p:spPr>
          <a:xfrm>
            <a:off x="5597555" y="752836"/>
            <a:ext cx="1530220" cy="1053902"/>
          </a:xfrm>
          <a:prstGeom prst="roundRect">
            <a:avLst/>
          </a:prstGeom>
          <a:solidFill>
            <a:srgbClr val="FF66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 smtClean="0">
                <a:latin typeface="Rockwell Extra Bold"/>
                <a:cs typeface="Rockwell Extra Bold"/>
              </a:rPr>
              <a:t>100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19" name="Rounded Rectangle 18">
            <a:hlinkClick r:id="rId19" action="ppaction://hlinksldjump" highlightClick="1"/>
          </p:cNvPr>
          <p:cNvSpPr/>
          <p:nvPr/>
        </p:nvSpPr>
        <p:spPr>
          <a:xfrm>
            <a:off x="5597555" y="1959138"/>
            <a:ext cx="1530220" cy="1053902"/>
          </a:xfrm>
          <a:prstGeom prst="roundRect">
            <a:avLst/>
          </a:prstGeom>
          <a:solidFill>
            <a:srgbClr val="FF66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2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20" name="Rounded Rectangle 19">
            <a:hlinkClick r:id="rId20" action="ppaction://hlinksldjump" highlightClick="1"/>
          </p:cNvPr>
          <p:cNvSpPr/>
          <p:nvPr/>
        </p:nvSpPr>
        <p:spPr>
          <a:xfrm>
            <a:off x="5597555" y="3165440"/>
            <a:ext cx="1530220" cy="1053902"/>
          </a:xfrm>
          <a:prstGeom prst="roundRect">
            <a:avLst/>
          </a:prstGeom>
          <a:solidFill>
            <a:srgbClr val="FF66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3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21" name="Rounded Rectangle 20">
            <a:hlinkClick r:id="rId21" action="ppaction://hlinksldjump" highlightClick="1"/>
          </p:cNvPr>
          <p:cNvSpPr/>
          <p:nvPr/>
        </p:nvSpPr>
        <p:spPr>
          <a:xfrm>
            <a:off x="5597555" y="4382682"/>
            <a:ext cx="1530220" cy="1053902"/>
          </a:xfrm>
          <a:prstGeom prst="roundRect">
            <a:avLst/>
          </a:prstGeom>
          <a:solidFill>
            <a:srgbClr val="FF66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4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22" name="Rounded Rectangle 21">
            <a:hlinkClick r:id="rId22" action="ppaction://hlinksldjump" highlightClick="1"/>
          </p:cNvPr>
          <p:cNvSpPr/>
          <p:nvPr/>
        </p:nvSpPr>
        <p:spPr>
          <a:xfrm>
            <a:off x="5597555" y="5606872"/>
            <a:ext cx="1530220" cy="1053902"/>
          </a:xfrm>
          <a:prstGeom prst="roundRect">
            <a:avLst/>
          </a:prstGeom>
          <a:solidFill>
            <a:srgbClr val="FF66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5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23" name="Rounded Rectangle 22">
            <a:hlinkClick r:id="rId23" action="ppaction://hlinksldjump" highlightClick="1"/>
          </p:cNvPr>
          <p:cNvSpPr/>
          <p:nvPr/>
        </p:nvSpPr>
        <p:spPr>
          <a:xfrm>
            <a:off x="7386112" y="752836"/>
            <a:ext cx="1530220" cy="105390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 smtClean="0">
                <a:latin typeface="Rockwell Extra Bold"/>
                <a:cs typeface="Rockwell Extra Bold"/>
              </a:rPr>
              <a:t>100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24" name="Rounded Rectangle 23">
            <a:hlinkClick r:id="rId24" action="ppaction://hlinksldjump" highlightClick="1"/>
          </p:cNvPr>
          <p:cNvSpPr/>
          <p:nvPr/>
        </p:nvSpPr>
        <p:spPr>
          <a:xfrm>
            <a:off x="7386112" y="1959138"/>
            <a:ext cx="1530220" cy="105390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2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25" name="Rounded Rectangle 24">
            <a:hlinkClick r:id="rId25" action="ppaction://hlinksldjump" highlightClick="1"/>
          </p:cNvPr>
          <p:cNvSpPr/>
          <p:nvPr/>
        </p:nvSpPr>
        <p:spPr>
          <a:xfrm>
            <a:off x="7386112" y="3165440"/>
            <a:ext cx="1530220" cy="105390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3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26" name="Rounded Rectangle 25">
            <a:hlinkClick r:id="rId26" action="ppaction://hlinksldjump" highlightClick="1"/>
          </p:cNvPr>
          <p:cNvSpPr/>
          <p:nvPr/>
        </p:nvSpPr>
        <p:spPr>
          <a:xfrm>
            <a:off x="7386112" y="4382682"/>
            <a:ext cx="1530220" cy="105390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>
                <a:latin typeface="Rockwell Extra Bold"/>
                <a:cs typeface="Rockwell Extra Bold"/>
              </a:rPr>
              <a:t>4</a:t>
            </a:r>
            <a:r>
              <a:rPr lang="en-US" sz="4500" dirty="0" smtClean="0">
                <a:latin typeface="Rockwell Extra Bold"/>
                <a:cs typeface="Rockwell Extra Bold"/>
              </a:rPr>
              <a:t>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27" name="Rounded Rectangle 26">
            <a:hlinkClick r:id="rId27" action="ppaction://hlinksldjump" highlightClick="1"/>
          </p:cNvPr>
          <p:cNvSpPr/>
          <p:nvPr/>
        </p:nvSpPr>
        <p:spPr>
          <a:xfrm>
            <a:off x="7386112" y="5606872"/>
            <a:ext cx="1530220" cy="105390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500" dirty="0" smtClean="0">
                <a:latin typeface="Rockwell Extra Bold"/>
                <a:cs typeface="Rockwell Extra Bold"/>
              </a:rPr>
              <a:t>500</a:t>
            </a:r>
            <a:endParaRPr lang="en-US" sz="4500" dirty="0">
              <a:latin typeface="Rockwell Extra Bold"/>
              <a:cs typeface="Rockwell Extra Bold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134632"/>
            <a:ext cx="203038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 Rounding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4330" y="9296"/>
            <a:ext cx="19846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Addition &amp; Subtraction</a:t>
            </a:r>
            <a:endParaRPr lang="en-US" sz="23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60607" y="232434"/>
            <a:ext cx="20369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Multiplication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97555" y="239010"/>
            <a:ext cx="153022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Division</a:t>
            </a:r>
            <a:endParaRPr lang="en-US" sz="23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86112" y="9296"/>
            <a:ext cx="15302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Tricky Problems</a:t>
            </a:r>
            <a:endParaRPr lang="en-US" sz="2300" b="1" dirty="0">
              <a:solidFill>
                <a:srgbClr val="FF0000"/>
              </a:solidFill>
            </a:endParaRPr>
          </a:p>
        </p:txBody>
      </p:sp>
      <p:sp>
        <p:nvSpPr>
          <p:cNvPr id="33" name="Rectangle 32">
            <a:hlinkClick r:id="rId28" action="ppaction://hlinksldjump"/>
          </p:cNvPr>
          <p:cNvSpPr/>
          <p:nvPr/>
        </p:nvSpPr>
        <p:spPr>
          <a:xfrm>
            <a:off x="8620847" y="9296"/>
            <a:ext cx="523153" cy="348474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7170" y="0"/>
            <a:ext cx="4257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Division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021" y="1162752"/>
            <a:ext cx="9072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What are two division sentences that have a quotient of 2?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9629" y="5123570"/>
            <a:ext cx="6161306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2000" b="1" dirty="0" smtClean="0">
                <a:latin typeface="Copperplate Gothic Bold"/>
                <a:cs typeface="Copperplate Gothic Bold"/>
              </a:rPr>
              <a:t>10÷5=2 and 18÷9=2</a:t>
            </a:r>
          </a:p>
          <a:p>
            <a:pPr algn="ctr"/>
            <a:r>
              <a:rPr lang="en-US" sz="2000" b="1" dirty="0" smtClean="0">
                <a:latin typeface="Copperplate Gothic Bold"/>
                <a:cs typeface="Copperplate Gothic Bold"/>
              </a:rPr>
              <a:t>Many possible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69994" y="0"/>
            <a:ext cx="4303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Division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9021" y="1162752"/>
            <a:ext cx="9072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Find the missing number in the division sentences.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4745" y="5039274"/>
            <a:ext cx="6445049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5 and 90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5500" y="2793968"/>
            <a:ext cx="7641179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25 ÷ __ = 5</a:t>
            </a:r>
          </a:p>
          <a:p>
            <a:pPr algn="ctr"/>
            <a:r>
              <a:rPr lang="en-US" sz="6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__ ÷ 9 = 10</a:t>
            </a:r>
            <a:endParaRPr lang="en-US" sz="6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015" y="0"/>
            <a:ext cx="4259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Division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9021" y="1162752"/>
            <a:ext cx="9072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Write a fact family using the following numbers.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4443" y="5039274"/>
            <a:ext cx="6296421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2000" b="1" dirty="0" smtClean="0">
                <a:latin typeface="Copperplate Gothic Bold"/>
                <a:cs typeface="Copperplate Gothic Bold"/>
              </a:rPr>
              <a:t>6×7=42, 7×6=42, 42÷7=6, 42÷6=7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5500" y="2793968"/>
            <a:ext cx="7641179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6, 7, 42</a:t>
            </a:r>
            <a:endParaRPr lang="en-US" sz="6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021" y="0"/>
            <a:ext cx="65520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Tricky Problems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021" y="923330"/>
            <a:ext cx="90724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Joe has 5 boxes of bananas. Each box has 8 bananas. How many bananas does Joe have in all?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442" y="5123570"/>
            <a:ext cx="706658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5 × 8 = 40 bananas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50213" y="0"/>
            <a:ext cx="6652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Tricky Problems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021" y="923330"/>
            <a:ext cx="907245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bg1"/>
                </a:solidFill>
              </a:rPr>
              <a:t>Ray is a basketball player. He scored 50 points in the season. The season is 10 games. How many points did Ray score each game?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4443" y="5039274"/>
            <a:ext cx="5931607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50÷10=5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7170" y="0"/>
            <a:ext cx="6646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Tricky Problems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021" y="923330"/>
            <a:ext cx="907245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bg1"/>
                </a:solidFill>
              </a:rPr>
              <a:t>Belle, Henry, Jackie, Mary, and Marcus went to the fair. They each won 5 fish. How many fish did they win altogether?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9326" y="5039274"/>
            <a:ext cx="62694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5 × 5 = 25 fish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990" y="0"/>
            <a:ext cx="66920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Tricky Problems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021" y="923330"/>
            <a:ext cx="907245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bg1"/>
                </a:solidFill>
              </a:rPr>
              <a:t>Alexis has 32 inches of string to make bracelets. Each bracelet needs four inches of string. How many bracelets can Alexis make?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9862" y="5039274"/>
            <a:ext cx="6228864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32÷ 4 = 8 bracelets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015" y="0"/>
            <a:ext cx="6648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Tricky Problems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021" y="923330"/>
            <a:ext cx="9072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Will’s dad made 21 hotdogs for Will and his 6 friends. How many hotdogs did each child get?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8256" y="5039274"/>
            <a:ext cx="6499097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21 ÷ 7 = 3 hotdogs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www.A6training.co.uk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881438" y="5944394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4800" dirty="0"/>
              <a:t>End</a:t>
            </a:r>
          </a:p>
        </p:txBody>
      </p:sp>
      <p:sp>
        <p:nvSpPr>
          <p:cNvPr id="8" name="Rectangle 7"/>
          <p:cNvSpPr/>
          <p:nvPr/>
        </p:nvSpPr>
        <p:spPr>
          <a:xfrm>
            <a:off x="6595" y="0"/>
            <a:ext cx="91374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Final Jeopardy Question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940" y="1305860"/>
            <a:ext cx="84598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/>
              <a:t>Answer all 9 of these </a:t>
            </a:r>
          </a:p>
          <a:p>
            <a:pPr algn="ctr"/>
            <a:r>
              <a:rPr lang="en-US" sz="3500" b="1" dirty="0" smtClean="0"/>
              <a:t>multiplication facts in 30 seconds.</a:t>
            </a:r>
            <a:endParaRPr lang="en-US" sz="3500" b="1" dirty="0"/>
          </a:p>
        </p:txBody>
      </p:sp>
      <p:sp>
        <p:nvSpPr>
          <p:cNvPr id="11" name="Rectangle 10"/>
          <p:cNvSpPr/>
          <p:nvPr/>
        </p:nvSpPr>
        <p:spPr>
          <a:xfrm>
            <a:off x="695500" y="2793968"/>
            <a:ext cx="7641179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 × 6 = ?		7 × 2 = ?		10 × 3 = ?</a:t>
            </a:r>
          </a:p>
          <a:p>
            <a:pPr algn="ctr"/>
            <a:endParaRPr lang="en-US" sz="3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 × 1 = ?		2 × 9 = ?		8 × 10 = ?</a:t>
            </a:r>
          </a:p>
          <a:p>
            <a:pPr algn="ctr"/>
            <a:endParaRPr lang="en-US" sz="3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 × 4 = ?		2 × 2 = ?		10 × 10 = ?</a:t>
            </a:r>
            <a:endParaRPr lang="en-US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77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552" y="17888"/>
            <a:ext cx="4672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100 – Rounding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Teardrop 6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1544" y="941218"/>
            <a:ext cx="8799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Round the number below to the nearest 10</a:t>
            </a:r>
            <a:endParaRPr lang="en-US" sz="4000" b="1" u="sng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618838" y="2915616"/>
            <a:ext cx="3429559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5000" b="1" dirty="0" smtClean="0">
                <a:latin typeface="Copperplate Gothic Bold"/>
                <a:cs typeface="Copperplate Gothic Bold"/>
              </a:rPr>
              <a:t>50</a:t>
            </a:r>
          </a:p>
          <a:p>
            <a:pPr algn="ctr"/>
            <a:endParaRPr lang="en-US" sz="5000" b="1" dirty="0" smtClean="0">
              <a:latin typeface="Copperplate Gothic Bold"/>
              <a:cs typeface="Copperplate Gothic Bol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43421" y="2651783"/>
            <a:ext cx="2000255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53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1" y="17888"/>
            <a:ext cx="4773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Rounding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1544" y="941218"/>
            <a:ext cx="8799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Round the number below to the nearest 100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65046" y="2742525"/>
            <a:ext cx="3057403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3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5000" b="1" dirty="0" smtClean="0">
                <a:latin typeface="Copperplate Gothic Bold"/>
                <a:cs typeface="Copperplate Gothic Bold"/>
              </a:rPr>
              <a:t>400</a:t>
            </a:r>
          </a:p>
          <a:p>
            <a:pPr algn="ctr"/>
            <a:endParaRPr lang="en-US" sz="5000" b="1" dirty="0" smtClean="0">
              <a:latin typeface="Copperplate Gothic Bold"/>
              <a:cs typeface="Copperplate Gothic Bold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6198" y="2580405"/>
            <a:ext cx="318729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379</a:t>
            </a:r>
            <a:endParaRPr lang="en-US" sz="1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375" y="17888"/>
            <a:ext cx="4767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Rounding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1544" y="941218"/>
            <a:ext cx="8799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Round the number below to the nearest 10 and 100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788" y="2394217"/>
            <a:ext cx="4790843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4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2500" b="1" dirty="0" smtClean="0">
                <a:latin typeface="Copperplate Gothic Bold"/>
                <a:cs typeface="Copperplate Gothic Bold"/>
              </a:rPr>
              <a:t>Nearest 10 – </a:t>
            </a:r>
            <a:r>
              <a:rPr lang="en-US" sz="5000" b="1" dirty="0" smtClean="0">
                <a:latin typeface="Copperplate Gothic Bold"/>
                <a:cs typeface="Copperplate Gothic Bold"/>
              </a:rPr>
              <a:t>740</a:t>
            </a:r>
          </a:p>
          <a:p>
            <a:pPr algn="ctr"/>
            <a:endParaRPr lang="en-US" sz="5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2500" b="1" dirty="0" smtClean="0">
                <a:latin typeface="Copperplate Gothic Bold"/>
                <a:cs typeface="Copperplate Gothic Bold"/>
              </a:rPr>
              <a:t>Nearest 100 - </a:t>
            </a:r>
            <a:r>
              <a:rPr lang="en-US" sz="5000" b="1" dirty="0" smtClean="0">
                <a:latin typeface="Copperplate Gothic Bold"/>
                <a:cs typeface="Copperplate Gothic Bold"/>
              </a:rPr>
              <a:t>700</a:t>
            </a:r>
            <a:r>
              <a:rPr lang="en-US" sz="2500" b="1" dirty="0" smtClean="0">
                <a:latin typeface="Copperplate Gothic Bold"/>
                <a:cs typeface="Copperplate Gothic Bold"/>
              </a:rPr>
              <a:t> </a:t>
            </a:r>
          </a:p>
          <a:p>
            <a:pPr algn="ctr"/>
            <a:endParaRPr lang="en-US" sz="4000" b="1" dirty="0" smtClean="0">
              <a:latin typeface="Copperplate Gothic Bold"/>
              <a:cs typeface="Copperplate Gothic Bold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1110" y="2542827"/>
            <a:ext cx="289443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735</a:t>
            </a:r>
            <a:endParaRPr lang="en-US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544" y="17888"/>
            <a:ext cx="4812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Rounding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1544" y="941218"/>
            <a:ext cx="8799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Round (nearest 10) and estimate </a:t>
            </a:r>
          </a:p>
          <a:p>
            <a:pPr algn="ctr"/>
            <a:r>
              <a:rPr lang="en-US" sz="4000" b="1" dirty="0" smtClean="0"/>
              <a:t>the numbers below. 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43001" y="4661906"/>
            <a:ext cx="497228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4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4000" b="1" dirty="0" smtClean="0">
                <a:latin typeface="Copperplate Gothic Bold"/>
                <a:cs typeface="Copperplate Gothic Bold"/>
              </a:rPr>
              <a:t>360+530=890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56574" y="2264657"/>
            <a:ext cx="6317248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363 + 527</a:t>
            </a:r>
            <a:endParaRPr lang="en-US" sz="12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529" y="17888"/>
            <a:ext cx="4768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Rounding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1544" y="941218"/>
            <a:ext cx="907245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/>
              <a:t>Write two numbers that would round to</a:t>
            </a:r>
          </a:p>
          <a:p>
            <a:pPr algn="ctr"/>
            <a:r>
              <a:rPr lang="en-US" sz="6000" b="1" dirty="0" smtClean="0"/>
              <a:t>370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104" y="4620411"/>
            <a:ext cx="676669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2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2000" b="1" dirty="0" smtClean="0">
                <a:latin typeface="Copperplate Gothic Bold"/>
                <a:cs typeface="Copperplate Gothic Bold"/>
              </a:rPr>
              <a:t>365, 366, 367, 368, 369, 371, 372, 373, 374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544" y="0"/>
            <a:ext cx="8615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00 – Addition &amp; Subtraction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1544" y="941218"/>
            <a:ext cx="907245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There are 43 boys and 54 girls in third grade. How many students are in third grade?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Hint: Remember to label your answer!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0733" y="3809812"/>
            <a:ext cx="605555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endParaRPr lang="en-US" sz="4000" b="1" dirty="0" smtClean="0">
              <a:latin typeface="Copperplate Gothic Bold"/>
              <a:cs typeface="Copperplate Gothic Bold"/>
            </a:endParaRPr>
          </a:p>
          <a:p>
            <a:pPr algn="ctr"/>
            <a:r>
              <a:rPr lang="en-US" sz="4000" dirty="0" smtClean="0"/>
              <a:t>43 + 54 = 97 students</a:t>
            </a:r>
            <a:endParaRPr lang="en-US" sz="4000" b="1" dirty="0" smtClean="0"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2461" y="17888"/>
            <a:ext cx="8715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200 – Addition &amp; Subtraction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ardrop 2">
            <a:hlinkClick r:id="rId2" action="ppaction://hlinksldjump" highlightClick="1"/>
          </p:cNvPr>
          <p:cNvSpPr/>
          <p:nvPr/>
        </p:nvSpPr>
        <p:spPr>
          <a:xfrm>
            <a:off x="8048397" y="5777938"/>
            <a:ext cx="822960" cy="82296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 smtClean="0"/>
              <a:t>Board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1544" y="1162752"/>
            <a:ext cx="9072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400 - 283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940" y="4925743"/>
            <a:ext cx="6869681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opperplate Gothic Bold"/>
                <a:cs typeface="Copperplate Gothic Bold"/>
              </a:rPr>
              <a:t>ANSWER</a:t>
            </a:r>
          </a:p>
          <a:p>
            <a:pPr algn="ctr"/>
            <a:r>
              <a:rPr lang="en-US" sz="2500" b="1" dirty="0" smtClean="0">
                <a:latin typeface="Copperplate Gothic Bold"/>
                <a:cs typeface="Copperplate Gothic Bold"/>
              </a:rPr>
              <a:t>400 – 283 = 117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1605</TotalTime>
  <Words>865</Words>
  <Application>Microsoft Macintosh PowerPoint</Application>
  <PresentationFormat>On-screen Show (4:3)</PresentationFormat>
  <Paragraphs>217</Paragraphs>
  <Slides>28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Orbit</vt:lpstr>
      <vt:lpstr>Quarter 1 Review Jeopardy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Unit Jeopardy</dc:title>
  <dc:creator>Howard County Administrator</dc:creator>
  <cp:lastModifiedBy>Howard County Administrator</cp:lastModifiedBy>
  <cp:revision>19</cp:revision>
  <dcterms:created xsi:type="dcterms:W3CDTF">2013-10-24T01:17:22Z</dcterms:created>
  <dcterms:modified xsi:type="dcterms:W3CDTF">2013-10-24T01:20:42Z</dcterms:modified>
</cp:coreProperties>
</file>